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0" r:id="rId7"/>
    <p:sldId id="266" r:id="rId8"/>
    <p:sldId id="267" r:id="rId9"/>
    <p:sldId id="269" r:id="rId10"/>
    <p:sldId id="261" r:id="rId11"/>
    <p:sldId id="268" r:id="rId12"/>
    <p:sldId id="263" r:id="rId13"/>
    <p:sldId id="270" r:id="rId14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DDC1"/>
    <a:srgbClr val="2E2D62"/>
    <a:srgbClr val="D85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84"/>
  </p:normalViewPr>
  <p:slideViewPr>
    <p:cSldViewPr>
      <p:cViewPr varScale="1">
        <p:scale>
          <a:sx n="56" d="100"/>
          <a:sy n="56" d="100"/>
        </p:scale>
        <p:origin x="1308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bott, Daisy" userId="178031fd-8c3b-4100-9ac2-990ed7e62567" providerId="ADAL" clId="{F9E364A3-D296-469E-9F72-B0CFFDCEBD80}"/>
    <pc:docChg chg="modSld">
      <pc:chgData name="Abbott, Daisy" userId="178031fd-8c3b-4100-9ac2-990ed7e62567" providerId="ADAL" clId="{F9E364A3-D296-469E-9F72-B0CFFDCEBD80}" dt="2025-05-13T11:19:52.111" v="1" actId="14100"/>
      <pc:docMkLst>
        <pc:docMk/>
      </pc:docMkLst>
      <pc:sldChg chg="modSp mod">
        <pc:chgData name="Abbott, Daisy" userId="178031fd-8c3b-4100-9ac2-990ed7e62567" providerId="ADAL" clId="{F9E364A3-D296-469E-9F72-B0CFFDCEBD80}" dt="2025-05-13T11:19:47.499" v="0" actId="14100"/>
        <pc:sldMkLst>
          <pc:docMk/>
          <pc:sldMk cId="0" sldId="263"/>
        </pc:sldMkLst>
        <pc:spChg chg="mod">
          <ac:chgData name="Abbott, Daisy" userId="178031fd-8c3b-4100-9ac2-990ed7e62567" providerId="ADAL" clId="{F9E364A3-D296-469E-9F72-B0CFFDCEBD80}" dt="2025-05-13T11:19:47.499" v="0" actId="14100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Abbott, Daisy" userId="178031fd-8c3b-4100-9ac2-990ed7e62567" providerId="ADAL" clId="{F9E364A3-D296-469E-9F72-B0CFFDCEBD80}" dt="2025-05-13T11:19:52.111" v="1" actId="14100"/>
        <pc:sldMkLst>
          <pc:docMk/>
          <pc:sldMk cId="3048114696" sldId="270"/>
        </pc:sldMkLst>
        <pc:spChg chg="mod">
          <ac:chgData name="Abbott, Daisy" userId="178031fd-8c3b-4100-9ac2-990ed7e62567" providerId="ADAL" clId="{F9E364A3-D296-469E-9F72-B0CFFDCEBD80}" dt="2025-05-13T11:19:52.111" v="1" actId="14100"/>
          <ac:spMkLst>
            <pc:docMk/>
            <pc:sldMk cId="3048114696" sldId="270"/>
            <ac:spMk id="9" creationId="{A11D68F6-2068-8D40-CB9F-3AC0236BBB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12787" y="3063661"/>
            <a:ext cx="2867824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975365"/>
            <a:ext cx="6443345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484" y="2255525"/>
            <a:ext cx="9632315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E2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11331" y="1114425"/>
            <a:ext cx="5412689" cy="138435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14"/>
              </a:spcBef>
            </a:pPr>
            <a:r>
              <a:rPr lang="en-GB" sz="4450" b="1" i="1" spc="-20" dirty="0">
                <a:solidFill>
                  <a:srgbClr val="D85042"/>
                </a:solidFill>
                <a:latin typeface="Helvetica Neue"/>
                <a:cs typeface="Helvetica Neue"/>
              </a:rPr>
              <a:t>Polyvocal </a:t>
            </a:r>
            <a:br>
              <a:rPr lang="en-GB" sz="4450" b="1" i="1" spc="-20" dirty="0">
                <a:solidFill>
                  <a:srgbClr val="D85042"/>
                </a:solidFill>
                <a:latin typeface="Helvetica Neue"/>
                <a:cs typeface="Helvetica Neue"/>
              </a:rPr>
            </a:br>
            <a:r>
              <a:rPr lang="en-GB" sz="4450" b="1" i="1" spc="-20" dirty="0">
                <a:solidFill>
                  <a:srgbClr val="D85042"/>
                </a:solidFill>
                <a:latin typeface="Helvetica Neue"/>
                <a:cs typeface="Helvetica Neue"/>
              </a:rPr>
              <a:t>Heritage Workshop</a:t>
            </a:r>
            <a:endParaRPr sz="4450" dirty="0">
              <a:solidFill>
                <a:srgbClr val="D85042"/>
              </a:solidFill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73739" y="2714625"/>
            <a:ext cx="5169535" cy="2300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en-GB" sz="3100" b="1" spc="-25" dirty="0">
                <a:solidFill>
                  <a:srgbClr val="D85042"/>
                </a:solidFill>
                <a:latin typeface="Helvetica Neue"/>
                <a:cs typeface="Helvetica Neue"/>
              </a:rPr>
              <a:t>Workshop 02: </a:t>
            </a:r>
            <a:br>
              <a:rPr lang="en-GB" sz="3100" b="1" spc="-25" dirty="0">
                <a:solidFill>
                  <a:srgbClr val="D85042"/>
                </a:solidFill>
                <a:latin typeface="Helvetica Neue"/>
                <a:cs typeface="Helvetica Neue"/>
              </a:rPr>
            </a:br>
            <a:r>
              <a:rPr lang="en-GB" sz="3100" b="1" spc="-25" dirty="0">
                <a:solidFill>
                  <a:srgbClr val="D85042"/>
                </a:solidFill>
                <a:latin typeface="Helvetica Neue"/>
                <a:cs typeface="Helvetica Neue"/>
              </a:rPr>
              <a:t>Developing &amp; Documenting</a:t>
            </a: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en-GB" sz="3100" b="1" spc="-25" dirty="0">
                <a:solidFill>
                  <a:srgbClr val="D85042"/>
                </a:solidFill>
                <a:latin typeface="Helvetica Neue"/>
                <a:cs typeface="Helvetica Neue"/>
              </a:rPr>
              <a:t>Stories</a:t>
            </a: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en-GB" sz="2000" b="1" dirty="0">
                <a:solidFill>
                  <a:srgbClr val="B4DDC1"/>
                </a:solidFill>
                <a:latin typeface="Helvetica Neue"/>
                <a:cs typeface="Helvetica Neue"/>
              </a:rPr>
              <a:t>&lt;insert date and workshop location&gt;</a:t>
            </a:r>
            <a:br>
              <a:rPr lang="en-GB" sz="2000" dirty="0">
                <a:latin typeface="Helvetica Neue"/>
                <a:cs typeface="Helvetica Neue"/>
              </a:rPr>
            </a:br>
            <a:br>
              <a:rPr lang="en-GB" sz="2000" dirty="0">
                <a:latin typeface="Helvetica Neue"/>
                <a:cs typeface="Helvetica Neue"/>
              </a:rPr>
            </a:br>
            <a:r>
              <a:rPr lang="en-GB" sz="1400" b="1" dirty="0">
                <a:solidFill>
                  <a:srgbClr val="FFFFFF"/>
                </a:solidFill>
                <a:latin typeface="Helvetica Neue"/>
                <a:cs typeface="Helvetica Neue"/>
              </a:rPr>
              <a:t>&lt;insert facilitators and organisation&gt;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334E15-93B9-46C5-9A6E-0E790CB3F184}"/>
              </a:ext>
            </a:extLst>
          </p:cNvPr>
          <p:cNvSpPr/>
          <p:nvPr/>
        </p:nvSpPr>
        <p:spPr>
          <a:xfrm>
            <a:off x="0" y="0"/>
            <a:ext cx="4203700" cy="75628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DCE7C4-D16E-B0D3-37B5-E34C4FD6440C}"/>
              </a:ext>
            </a:extLst>
          </p:cNvPr>
          <p:cNvSpPr txBox="1"/>
          <p:nvPr/>
        </p:nvSpPr>
        <p:spPr>
          <a:xfrm>
            <a:off x="563523" y="3248025"/>
            <a:ext cx="303057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dirty="0">
                <a:solidFill>
                  <a:srgbClr val="2E2D62"/>
                </a:solidFill>
                <a:latin typeface="Helvetica Neue"/>
                <a:cs typeface="Helvetica Neue"/>
              </a:rPr>
              <a:t>&lt;insert project image&gt;</a:t>
            </a:r>
            <a:br>
              <a:rPr lang="en-GB" sz="2000" dirty="0">
                <a:latin typeface="Helvetica Neue"/>
                <a:cs typeface="Helvetica Neue"/>
              </a:rPr>
            </a:br>
            <a:br>
              <a:rPr lang="en-GB" sz="2000" dirty="0">
                <a:latin typeface="Helvetica Neue"/>
                <a:cs typeface="Helvetica Neue"/>
              </a:rPr>
            </a:b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1101090"/>
            <a:ext cx="66548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10485" algn="l"/>
                <a:tab pos="3583304" algn="l"/>
              </a:tabLst>
            </a:pPr>
            <a:r>
              <a:rPr lang="en-GB" b="1" spc="-10" dirty="0"/>
              <a:t>Integrating the Archive</a:t>
            </a:r>
            <a:endParaRPr b="1"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444500" y="2381250"/>
            <a:ext cx="6249670" cy="33983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Revisit the materials</a:t>
            </a:r>
            <a:r>
              <a:rPr sz="2000" spc="-20" dirty="0">
                <a:solidFill>
                  <a:srgbClr val="2E2D62"/>
                </a:solidFill>
                <a:latin typeface="Helvetica Neue Medium"/>
                <a:cs typeface="Helvetica Neue Medium"/>
              </a:rPr>
              <a:t>.</a:t>
            </a:r>
            <a:endParaRPr sz="2000" dirty="0">
              <a:latin typeface="Helvetica Neue Medium"/>
              <a:cs typeface="Helvetica Neue Medium"/>
            </a:endParaRPr>
          </a:p>
          <a:p>
            <a:pPr marL="240029" marR="565150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What resonate with your story?</a:t>
            </a:r>
          </a:p>
          <a:p>
            <a:pPr marL="240029" marR="565150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Use sticky notes to highlight: </a:t>
            </a:r>
            <a:b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</a:b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	</a:t>
            </a:r>
            <a:b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</a:b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lang="en-GB"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you see.</a:t>
            </a:r>
            <a:endParaRPr sz="2000" dirty="0">
              <a:latin typeface="Helvetica Neue Medium"/>
              <a:cs typeface="Helvetica Neue Medium"/>
            </a:endParaRPr>
          </a:p>
          <a:p>
            <a:pPr marL="241300">
              <a:lnSpc>
                <a:spcPct val="100000"/>
              </a:lnSpc>
            </a:pPr>
            <a:r>
              <a:rPr lang="en-GB"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What’s missing.</a:t>
            </a:r>
            <a:br>
              <a:rPr lang="en-GB"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</a:br>
            <a:r>
              <a:rPr lang="en-GB"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How it connects with now.</a:t>
            </a:r>
          </a:p>
          <a:p>
            <a:pPr marL="12700" marR="5080">
              <a:lnSpc>
                <a:spcPct val="100000"/>
              </a:lnSpc>
              <a:spcBef>
                <a:spcPts val="2400"/>
              </a:spcBef>
              <a:tabLst>
                <a:tab pos="241300" algn="l"/>
              </a:tabLst>
            </a:pPr>
            <a: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	</a:t>
            </a:r>
            <a:endParaRPr lang="en-GB" sz="2000" dirty="0">
              <a:latin typeface="Helvetica Neue Medium"/>
              <a:cs typeface="Helvetica Neue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06C8C0C-FC40-7C07-2603-3A6E925A0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42C77B82-E901-7707-9F5E-DA423E9B56FF}"/>
              </a:ext>
            </a:extLst>
          </p:cNvPr>
          <p:cNvSpPr/>
          <p:nvPr/>
        </p:nvSpPr>
        <p:spPr>
          <a:xfrm>
            <a:off x="1270" y="0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A2294BA-1ACC-C53C-F3B7-7FCF3F1A6E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98044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Documentation &amp; Sharing</a:t>
            </a:r>
            <a:endParaRPr b="1" spc="-1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C2D1E009-EA8F-70F1-6A14-07F1D3F55D7E}"/>
              </a:ext>
            </a:extLst>
          </p:cNvPr>
          <p:cNvSpPr txBox="1"/>
          <p:nvPr/>
        </p:nvSpPr>
        <p:spPr>
          <a:xfrm>
            <a:off x="444500" y="2248325"/>
            <a:ext cx="8426450" cy="69506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 will you tell your story?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D8504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Writing: diary, letter, narrative, reflection…</a:t>
            </a:r>
          </a:p>
          <a:p>
            <a:pPr marL="12700" algn="l"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D8504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Audio: recorded storytelling, voiceover…</a:t>
            </a:r>
            <a:br>
              <a:rPr lang="en-GB" sz="2000" dirty="0">
                <a:solidFill>
                  <a:srgbClr val="D8504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sz="2000" dirty="0">
                <a:solidFill>
                  <a:srgbClr val="D8504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</a:t>
            </a:r>
            <a:r>
              <a:rPr lang="en-GB" sz="2000" i="0" u="none" strike="noStrike" dirty="0">
                <a:solidFill>
                  <a:srgbClr val="D85042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Visual: drawing, collage, photography…</a:t>
            </a:r>
            <a:br>
              <a:rPr lang="en-GB" sz="2000" i="0" u="none" strike="noStrike" dirty="0">
                <a:solidFill>
                  <a:srgbClr val="2E2D62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i="0" u="none" strike="noStrike" dirty="0">
              <a:solidFill>
                <a:srgbClr val="2E2D62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on shaping your story into a sharable format.</a:t>
            </a:r>
            <a:b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Facilitators will support you through writing, audio, or visual tools.</a:t>
            </a:r>
            <a:b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Share a preview with the group (optional).</a:t>
            </a:r>
            <a:endParaRPr lang="en-GB" sz="2000" i="0" u="none" strike="noStrike" dirty="0">
              <a:solidFill>
                <a:srgbClr val="2E2D62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 algn="l">
              <a:spcBef>
                <a:spcPts val="100"/>
              </a:spcBef>
              <a:tabLst>
                <a:tab pos="240665" algn="l"/>
              </a:tabLst>
            </a:pPr>
            <a:endParaRPr lang="en-GB" sz="2000" b="1" i="0" u="none" strike="noStrike" dirty="0">
              <a:solidFill>
                <a:srgbClr val="2E2D62"/>
              </a:solidFill>
              <a:effectLst/>
            </a:endParaRPr>
          </a:p>
          <a:p>
            <a:pPr marL="12700" algn="l">
              <a:spcBef>
                <a:spcPts val="100"/>
              </a:spcBef>
              <a:tabLst>
                <a:tab pos="240665" algn="l"/>
              </a:tabLst>
            </a:pPr>
            <a:endParaRPr lang="en-GB" sz="2000" b="1" i="0" u="none" strike="noStrike" dirty="0">
              <a:solidFill>
                <a:srgbClr val="2E2D62"/>
              </a:solidFill>
              <a:effectLst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endParaRPr lang="en-GB" sz="2000" b="1" dirty="0">
              <a:solidFill>
                <a:srgbClr val="2E2D62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endParaRPr lang="en-GB" sz="2000" b="1" dirty="0">
              <a:solidFill>
                <a:srgbClr val="2E2D62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br>
              <a:rPr lang="en-GB" sz="2000" b="1" dirty="0">
                <a:solidFill>
                  <a:schemeClr val="bg1"/>
                </a:solidFill>
                <a:latin typeface="Helvetica"/>
                <a:cs typeface="Helvetica"/>
              </a:rPr>
            </a:br>
            <a:endParaRPr lang="en-GB" sz="20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br>
              <a:rPr lang="en-GB" sz="2000" b="1" dirty="0">
                <a:solidFill>
                  <a:schemeClr val="bg1"/>
                </a:solidFill>
                <a:latin typeface="Helvetica"/>
                <a:cs typeface="Helvetica"/>
              </a:rPr>
            </a:br>
            <a:endParaRPr lang="en-GB" sz="20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b="1" dirty="0">
                <a:solidFill>
                  <a:srgbClr val="2E2D62"/>
                </a:solidFill>
                <a:latin typeface="Helvetica"/>
                <a:cs typeface="Helvetica"/>
              </a:rPr>
              <a:t>	</a:t>
            </a:r>
            <a:br>
              <a:rPr lang="en-GB" sz="2000" b="1" dirty="0">
                <a:solidFill>
                  <a:schemeClr val="bg1"/>
                </a:solidFill>
                <a:latin typeface="Helvetica"/>
                <a:cs typeface="Helvetica"/>
              </a:rPr>
            </a:br>
            <a:endParaRPr lang="en-GB" sz="20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	</a:t>
            </a:r>
            <a:endParaRPr lang="en-GB" sz="2000" b="1" dirty="0">
              <a:solidFill>
                <a:srgbClr val="2E2D62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694518-54B0-7871-5F2E-59A148B641CA}"/>
              </a:ext>
            </a:extLst>
          </p:cNvPr>
          <p:cNvSpPr txBox="1"/>
          <p:nvPr/>
        </p:nvSpPr>
        <p:spPr>
          <a:xfrm>
            <a:off x="-3237470" y="-9267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46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69596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66415" algn="l"/>
                <a:tab pos="3583940" algn="l"/>
                <a:tab pos="4939665" algn="l"/>
              </a:tabLst>
            </a:pPr>
            <a:r>
              <a:rPr b="1" spc="-10" dirty="0"/>
              <a:t>Reflections</a:t>
            </a:r>
            <a:r>
              <a:rPr b="1" dirty="0"/>
              <a:t>	</a:t>
            </a:r>
            <a:r>
              <a:rPr b="1" spc="-50" dirty="0"/>
              <a:t>&amp;</a:t>
            </a:r>
            <a:r>
              <a:rPr b="1" dirty="0"/>
              <a:t>	</a:t>
            </a:r>
            <a:r>
              <a:rPr b="1" spc="-20" dirty="0"/>
              <a:t>Next</a:t>
            </a:r>
            <a:r>
              <a:rPr b="1" dirty="0"/>
              <a:t>	</a:t>
            </a:r>
            <a:r>
              <a:rPr b="1" spc="-10" dirty="0"/>
              <a:t>Steps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44484" y="2255525"/>
            <a:ext cx="9632315" cy="3744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lang="en-GB" dirty="0"/>
              <a:t>How should these stories live on?</a:t>
            </a:r>
            <a:br>
              <a:rPr lang="en-GB" dirty="0"/>
            </a:br>
            <a:endParaRPr lang="en-GB" dirty="0"/>
          </a:p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lang="en-GB" spc="-10" dirty="0"/>
              <a:t>Where should these stories be shared?</a:t>
            </a:r>
            <a:br>
              <a:rPr lang="en-GB" spc="-10" dirty="0"/>
            </a:br>
            <a:br>
              <a:rPr lang="en-GB" spc="-10" dirty="0"/>
            </a:br>
            <a:r>
              <a:rPr lang="en-GB" spc="-10" dirty="0">
                <a:solidFill>
                  <a:srgbClr val="D85042"/>
                </a:solidFill>
              </a:rPr>
              <a:t>Community spaces?</a:t>
            </a:r>
            <a:br>
              <a:rPr lang="en-GB" spc="-10" dirty="0">
                <a:solidFill>
                  <a:srgbClr val="D85042"/>
                </a:solidFill>
              </a:rPr>
            </a:br>
            <a:r>
              <a:rPr lang="en-GB" spc="-10" dirty="0">
                <a:solidFill>
                  <a:srgbClr val="D85042"/>
                </a:solidFill>
              </a:rPr>
              <a:t>Online?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029" algn="l"/>
              </a:tabLst>
            </a:pPr>
            <a:r>
              <a:rPr lang="en-GB" spc="-10" dirty="0">
                <a:solidFill>
                  <a:srgbClr val="D85042"/>
                </a:solidFill>
              </a:rPr>
              <a:t>	Printed?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029" algn="l"/>
              </a:tabLst>
            </a:pPr>
            <a:r>
              <a:rPr lang="en-GB" spc="-10" dirty="0">
                <a:solidFill>
                  <a:srgbClr val="D85042"/>
                </a:solidFill>
              </a:rPr>
              <a:t>	Events?</a:t>
            </a:r>
            <a:endParaRPr spc="-10" dirty="0">
              <a:solidFill>
                <a:srgbClr val="D85042"/>
              </a:solidFill>
            </a:endParaRP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lang="en-GB" dirty="0"/>
              <a:t>What’s needed to share our stories respectfully and meaningfully?</a:t>
            </a:r>
            <a:endParaRPr lang="en-GB" spc="-10" dirty="0"/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lang="en-GB" dirty="0"/>
              <a:t>Final thoughts and workshop evaluation.</a:t>
            </a:r>
            <a:r>
              <a:rPr lang="en-GB" spc="-35" dirty="0">
                <a:solidFill>
                  <a:srgbClr val="B4DDC1"/>
                </a:solidFill>
              </a:rPr>
              <a:t>&lt;insert date of Workshop 02&gt;</a:t>
            </a:r>
            <a:endParaRPr spc="-10" dirty="0">
              <a:solidFill>
                <a:srgbClr val="B4DDC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7D1D857-E1E9-7632-CCA4-77345C5F3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9333057-AABE-1897-2F80-E2A43FC7637C}"/>
              </a:ext>
            </a:extLst>
          </p:cNvPr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E2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11D68F6-2068-8D40-CB9F-3AC0236BBB63}"/>
              </a:ext>
            </a:extLst>
          </p:cNvPr>
          <p:cNvSpPr txBox="1">
            <a:spLocks/>
          </p:cNvSpPr>
          <p:nvPr/>
        </p:nvSpPr>
        <p:spPr>
          <a:xfrm>
            <a:off x="3912786" y="3063661"/>
            <a:ext cx="3643713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pPr marL="18415">
              <a:spcBef>
                <a:spcPts val="100"/>
              </a:spcBef>
              <a:tabLst>
                <a:tab pos="1757045" algn="l"/>
              </a:tabLst>
            </a:pPr>
            <a:r>
              <a:rPr lang="en-GB" b="1" spc="-10" dirty="0">
                <a:solidFill>
                  <a:srgbClr val="B4DDC1"/>
                </a:solidFill>
              </a:rPr>
              <a:t>Thank</a:t>
            </a:r>
            <a:r>
              <a:rPr lang="en-GB" b="1" dirty="0">
                <a:solidFill>
                  <a:srgbClr val="B4DDC1"/>
                </a:solidFill>
              </a:rPr>
              <a:t>	</a:t>
            </a:r>
            <a:r>
              <a:rPr lang="en-GB" b="1" spc="-20" dirty="0">
                <a:solidFill>
                  <a:srgbClr val="B4DDC1"/>
                </a:solidFill>
              </a:rPr>
              <a:t>you!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978E07E-5895-49AC-69BF-4DA6D05A7C98}"/>
              </a:ext>
            </a:extLst>
          </p:cNvPr>
          <p:cNvSpPr txBox="1"/>
          <p:nvPr/>
        </p:nvSpPr>
        <p:spPr>
          <a:xfrm>
            <a:off x="2790194" y="4039021"/>
            <a:ext cx="51193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2000" dirty="0">
                <a:solidFill>
                  <a:srgbClr val="B4DDC1"/>
                </a:solidFill>
                <a:latin typeface="Helvetica Neue Medium"/>
                <a:cs typeface="Helvetica Neue Medium"/>
              </a:rPr>
              <a:t>&lt;insert facilitators’ contact details&gt;</a:t>
            </a:r>
            <a:endParaRPr sz="2000" dirty="0">
              <a:latin typeface="Helvetica Neue Medium"/>
              <a:cs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48114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1093890"/>
            <a:ext cx="4445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35" dirty="0">
                <a:latin typeface="Helvetica Neue"/>
                <a:cs typeface="Helvetica Neue"/>
              </a:rPr>
              <a:t>Welcome</a:t>
            </a:r>
            <a:r>
              <a:rPr lang="en-GB" b="1" spc="-35" dirty="0">
                <a:latin typeface="Helvetica Neue"/>
                <a:cs typeface="Helvetica Neue"/>
              </a:rPr>
              <a:t> Back</a:t>
            </a:r>
            <a:endParaRPr b="1" spc="-35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44484" y="2255525"/>
            <a:ext cx="9632315" cy="2312480"/>
          </a:xfrm>
          <a:prstGeom prst="rect">
            <a:avLst/>
          </a:prstGeom>
        </p:spPr>
        <p:txBody>
          <a:bodyPr vert="horz" wrap="square" lIns="0" tIns="131116" rIns="0" bIns="0" rtlCol="0">
            <a:spAutoFit/>
          </a:bodyPr>
          <a:lstStyle/>
          <a:p>
            <a:pPr marL="240665" marR="237490" indent="-229235">
              <a:lnSpc>
                <a:spcPct val="100000"/>
              </a:lnSpc>
              <a:spcBef>
                <a:spcPts val="130"/>
              </a:spcBef>
              <a:buChar char="•"/>
              <a:tabLst>
                <a:tab pos="241300" algn="l"/>
              </a:tabLst>
            </a:pPr>
            <a:r>
              <a:rPr lang="en-GB" spc="-10" dirty="0">
                <a:latin typeface="Helvetica Neue"/>
                <a:cs typeface="Helvetica Neue"/>
              </a:rPr>
              <a:t>From exploring and reflecting…</a:t>
            </a:r>
            <a:br>
              <a:rPr lang="en-GB" spc="-10" dirty="0">
                <a:latin typeface="Helvetica Neue"/>
                <a:cs typeface="Helvetica Neue"/>
              </a:rPr>
            </a:br>
            <a:endParaRPr lang="en-GB" spc="-10" dirty="0">
              <a:latin typeface="Helvetica Neue"/>
              <a:cs typeface="Helvetica Neue"/>
            </a:endParaRPr>
          </a:p>
          <a:p>
            <a:pPr marL="240665" marR="237490" indent="-229235">
              <a:lnSpc>
                <a:spcPct val="100000"/>
              </a:lnSpc>
              <a:spcBef>
                <a:spcPts val="130"/>
              </a:spcBef>
              <a:buChar char="•"/>
              <a:tabLst>
                <a:tab pos="241300" algn="l"/>
              </a:tabLst>
            </a:pPr>
            <a:r>
              <a:rPr lang="en-GB" spc="-10" dirty="0">
                <a:latin typeface="Helvetica Neue"/>
                <a:cs typeface="Helvetica Neue"/>
              </a:rPr>
              <a:t>…to developing a story or perspective that matters to you.</a:t>
            </a:r>
            <a:br>
              <a:rPr lang="en-GB" spc="-10" dirty="0">
                <a:latin typeface="Helvetica Neue"/>
                <a:cs typeface="Helvetica Neue"/>
              </a:rPr>
            </a:br>
            <a:endParaRPr lang="en-GB" spc="-10" dirty="0">
              <a:latin typeface="Helvetica Neue"/>
              <a:cs typeface="Helvetica Neue"/>
            </a:endParaRPr>
          </a:p>
          <a:p>
            <a:pPr marL="240665" marR="237490" indent="-229235">
              <a:lnSpc>
                <a:spcPct val="100000"/>
              </a:lnSpc>
              <a:spcBef>
                <a:spcPts val="130"/>
              </a:spcBef>
              <a:buChar char="•"/>
              <a:tabLst>
                <a:tab pos="241300" algn="l"/>
              </a:tabLst>
            </a:pPr>
            <a:r>
              <a:rPr lang="en-GB" spc="-10" dirty="0">
                <a:latin typeface="Helvetica Neue"/>
                <a:cs typeface="Helvetica Neue"/>
              </a:rPr>
              <a:t>Our focus is on stories that have been overlooked or untold.</a:t>
            </a:r>
          </a:p>
          <a:p>
            <a:pPr marL="240665" marR="5080" indent="-228600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dirty="0">
                <a:latin typeface="Helvetica Neue"/>
                <a:cs typeface="Helvetica Neue"/>
              </a:rPr>
              <a:t>This is a shared space: open, inclusive, and voluntary</a:t>
            </a:r>
            <a:r>
              <a:rPr lang="en-GB" b="1" dirty="0">
                <a:solidFill>
                  <a:srgbClr val="B4DDC1"/>
                </a:solidFill>
                <a:latin typeface="Helvetica Neue"/>
                <a:cs typeface="Helvetica Neue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Workshop</a:t>
            </a:r>
            <a:r>
              <a:rPr b="1" spc="-254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b="1" spc="-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Outline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2248325"/>
            <a:ext cx="8426450" cy="3411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Icebreaker</a:t>
            </a:r>
            <a:b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Brief Co-Creation</a:t>
            </a:r>
            <a:endParaRPr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Break</a:t>
            </a:r>
            <a:r>
              <a:rPr sz="2000" spc="-45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(10</a:t>
            </a:r>
            <a:r>
              <a:rPr sz="2000" spc="-45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000" spc="-1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minutes)</a:t>
            </a:r>
            <a:endParaRPr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Integrating the Archive</a:t>
            </a: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Documentation &amp; Sharing</a:t>
            </a:r>
            <a:endParaRPr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Reflections</a:t>
            </a:r>
            <a:r>
              <a:rPr sz="2000" spc="-45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GB" sz="2000" spc="-45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&amp;</a:t>
            </a:r>
            <a:r>
              <a:rPr sz="2000" spc="-45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Next</a:t>
            </a:r>
            <a:r>
              <a:rPr sz="2000" spc="-4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000" spc="-1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Steps</a:t>
            </a:r>
            <a:endParaRPr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E2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4186" y="3063661"/>
            <a:ext cx="51708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813560" algn="l"/>
                <a:tab pos="2910840" algn="l"/>
              </a:tabLst>
            </a:pPr>
            <a:r>
              <a:rPr lang="en-GB" b="1" spc="-10" dirty="0">
                <a:solidFill>
                  <a:srgbClr val="B4DDC1"/>
                </a:solidFill>
              </a:rPr>
              <a:t>Icebreaker</a:t>
            </a:r>
            <a:endParaRPr b="1" spc="-45" dirty="0">
              <a:solidFill>
                <a:srgbClr val="B4DDC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06CA9-F054-EFB7-1066-4581D8888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DA6D50D-179F-9D67-BBA4-E771AF46AB26}"/>
              </a:ext>
            </a:extLst>
          </p:cNvPr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9C715950-A94F-A982-18CF-B8840B7A57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B4DDC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</a:t>
            </a:r>
            <a:r>
              <a:rPr lang="en-GB" b="1" dirty="0">
                <a:solidFill>
                  <a:srgbClr val="B4DDC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hat is a Story?</a:t>
            </a:r>
            <a:endParaRPr b="1" spc="-10" dirty="0">
              <a:solidFill>
                <a:srgbClr val="B4DDC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71ECB8A5-025A-FD28-ADB3-F54AD76E7A28}"/>
              </a:ext>
            </a:extLst>
          </p:cNvPr>
          <p:cNvSpPr txBox="1"/>
          <p:nvPr/>
        </p:nvSpPr>
        <p:spPr>
          <a:xfrm>
            <a:off x="444500" y="2248325"/>
            <a:ext cx="8426450" cy="2539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Your story could be: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personal memory or family story.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reflection or critical response to a historical moment.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viewpoint on how the past still shapes the present.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It can be expressed however feels right: 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written, spoken, visual, audio…</a:t>
            </a:r>
          </a:p>
        </p:txBody>
      </p:sp>
    </p:spTree>
    <p:extLst>
      <p:ext uri="{BB962C8B-B14F-4D97-AF65-F5344CB8AC3E}">
        <p14:creationId xmlns:p14="http://schemas.microsoft.com/office/powerpoint/2010/main" val="3015584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A89AD40B-473A-B34E-93C5-4EDB207BE1D4}"/>
              </a:ext>
            </a:extLst>
          </p:cNvPr>
          <p:cNvSpPr/>
          <p:nvPr/>
        </p:nvSpPr>
        <p:spPr>
          <a:xfrm>
            <a:off x="-139700" y="0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47B723D7-E454-5412-AB4B-F3FB336B43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8255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rgbClr val="B4DDC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Brief: Theme &amp; Audience</a:t>
            </a:r>
            <a:endParaRPr b="1" spc="-10" dirty="0">
              <a:solidFill>
                <a:srgbClr val="B4DDC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632A2512-F23A-8DFB-7BC3-4B2643492746}"/>
              </a:ext>
            </a:extLst>
          </p:cNvPr>
          <p:cNvSpPr txBox="1"/>
          <p:nvPr/>
        </p:nvSpPr>
        <p:spPr>
          <a:xfrm>
            <a:off x="444500" y="2248325"/>
            <a:ext cx="8426450" cy="22057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theme does your story focus on?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Resistance, memory, silence, power, identity…	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Who are you speaking to?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</a:t>
            </a:r>
            <a:r>
              <a:rPr lang="en-GB" sz="2000" i="0" u="none" strike="noStrike" dirty="0">
                <a:solidFill>
                  <a:srgbClr val="2E2D62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 community? The general public? Future generations?</a:t>
            </a:r>
            <a:endParaRPr lang="en-GB" sz="2000" dirty="0">
              <a:solidFill>
                <a:srgbClr val="2E2D6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EE37BB1-071B-5439-08F5-C8C8526B4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9BF9CC0-37CD-B08C-3EE4-BF0D255A8F2D}"/>
              </a:ext>
            </a:extLst>
          </p:cNvPr>
          <p:cNvSpPr/>
          <p:nvPr/>
        </p:nvSpPr>
        <p:spPr>
          <a:xfrm>
            <a:off x="1270" y="2085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2E43257-A596-8442-E5AB-C11C9FB147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98044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rgbClr val="B4DDC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Brief: Emotions &amp; Message</a:t>
            </a:r>
            <a:endParaRPr b="1" spc="-10" dirty="0">
              <a:solidFill>
                <a:srgbClr val="B4DDC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6BE6E91-A6A1-7316-22E0-C5FDEDD401D0}"/>
              </a:ext>
            </a:extLst>
          </p:cNvPr>
          <p:cNvSpPr txBox="1"/>
          <p:nvPr/>
        </p:nvSpPr>
        <p:spPr>
          <a:xfrm>
            <a:off x="444500" y="2248325"/>
            <a:ext cx="8426450" cy="22057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do you want people to feel?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Hope? Reflection? Urgency?	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do you want them to take away?</a:t>
            </a:r>
            <a:br>
              <a:rPr lang="en-GB" sz="2000" b="1" dirty="0">
                <a:solidFill>
                  <a:schemeClr val="bg1"/>
                </a:solidFill>
                <a:latin typeface="Helvetica"/>
                <a:cs typeface="Helvetica"/>
              </a:rPr>
            </a:br>
            <a:endParaRPr lang="en-GB" sz="20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	</a:t>
            </a:r>
            <a:endParaRPr lang="en-GB" sz="2000" b="1" dirty="0">
              <a:solidFill>
                <a:srgbClr val="2E2D62"/>
              </a:solidFill>
              <a:latin typeface="Helvetica" pitchFamily="2" charset="0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99838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96BBF56-9190-FC23-5669-F3DA50611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4A8B447-0385-6F45-780A-198CC8D55943}"/>
              </a:ext>
            </a:extLst>
          </p:cNvPr>
          <p:cNvSpPr/>
          <p:nvPr/>
        </p:nvSpPr>
        <p:spPr>
          <a:xfrm>
            <a:off x="1270" y="0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00F179B-2FA0-CDBB-A57E-E58D989E80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98044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rgbClr val="B4DDC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Story Brief: Beginning, Middle, End</a:t>
            </a:r>
            <a:endParaRPr b="1" spc="-10" dirty="0">
              <a:solidFill>
                <a:srgbClr val="B4DDC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00913397-E394-F24B-9652-3A1C243492C4}"/>
              </a:ext>
            </a:extLst>
          </p:cNvPr>
          <p:cNvSpPr txBox="1"/>
          <p:nvPr/>
        </p:nvSpPr>
        <p:spPr>
          <a:xfrm>
            <a:off x="444500" y="2248325"/>
            <a:ext cx="8426450" cy="40908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Beginning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moment in time, a place, an object, or a voice.	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Middle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turning point, tension, realisation, or change.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End</a:t>
            </a:r>
            <a:br>
              <a:rPr lang="en-GB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A resolution, open question, or reflection.</a:t>
            </a:r>
            <a:br>
              <a:rPr lang="en-GB" sz="2000" b="1" dirty="0">
                <a:solidFill>
                  <a:schemeClr val="bg1"/>
                </a:solidFill>
                <a:latin typeface="Helvetica"/>
                <a:cs typeface="Helvetica"/>
              </a:rPr>
            </a:br>
            <a:endParaRPr lang="en-GB" sz="20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	</a:t>
            </a:r>
            <a:endParaRPr lang="en-GB" sz="2000" b="1" dirty="0">
              <a:solidFill>
                <a:srgbClr val="2E2D62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6893D0-ED79-BC0A-CD08-BEA1F8736752}"/>
              </a:ext>
            </a:extLst>
          </p:cNvPr>
          <p:cNvSpPr txBox="1"/>
          <p:nvPr/>
        </p:nvSpPr>
        <p:spPr>
          <a:xfrm>
            <a:off x="-3237470" y="-9267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67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D9704B-2D72-9436-FAC0-15B305679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F72E400-1BFE-1F8A-17E9-B67F17A1675D}"/>
              </a:ext>
            </a:extLst>
          </p:cNvPr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E2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5D63F1F-359D-1452-9D25-BDA36CE8C3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64186" y="3063661"/>
            <a:ext cx="51708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813560" algn="l"/>
                <a:tab pos="2910840" algn="l"/>
              </a:tabLst>
            </a:pPr>
            <a:r>
              <a:rPr lang="en-GB" b="1" spc="-10" dirty="0">
                <a:solidFill>
                  <a:srgbClr val="B4DDC1"/>
                </a:solidFill>
              </a:rPr>
              <a:t>Break</a:t>
            </a:r>
            <a:endParaRPr b="1" spc="-45" dirty="0">
              <a:solidFill>
                <a:srgbClr val="B4DD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508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4DD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491</Words>
  <Application>Microsoft Office PowerPoint</Application>
  <PresentationFormat>Custom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Helvetica</vt:lpstr>
      <vt:lpstr>Helvetica Neue</vt:lpstr>
      <vt:lpstr>Helvetica Neue Medium</vt:lpstr>
      <vt:lpstr>-webkit-standard</vt:lpstr>
      <vt:lpstr>Office Theme</vt:lpstr>
      <vt:lpstr>Polyvocal  Heritage Workshop</vt:lpstr>
      <vt:lpstr>Welcome Back</vt:lpstr>
      <vt:lpstr>Workshop Outline</vt:lpstr>
      <vt:lpstr>Icebreaker</vt:lpstr>
      <vt:lpstr>What is a Story?</vt:lpstr>
      <vt:lpstr>Story Brief: Theme &amp; Audience</vt:lpstr>
      <vt:lpstr>Story Brief: Emotions &amp; Message</vt:lpstr>
      <vt:lpstr>Story Brief: Beginning, Middle, End</vt:lpstr>
      <vt:lpstr>Break</vt:lpstr>
      <vt:lpstr>Integrating the Archive</vt:lpstr>
      <vt:lpstr>Story Documentation &amp; Sharing</vt:lpstr>
      <vt:lpstr>Reflections &amp;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Polyvocal  Heritage Workshop</dc:title>
  <cp:lastModifiedBy>Abbott, Daisy</cp:lastModifiedBy>
  <cp:revision>4</cp:revision>
  <dcterms:created xsi:type="dcterms:W3CDTF">2025-05-09T14:55:35Z</dcterms:created>
  <dcterms:modified xsi:type="dcterms:W3CDTF">2025-05-13T11:19:59Z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2025-03-13T00:00:00Z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2025-05-09T00:00:00Z</vt:filetime>
  </property>
  <property fmtid="{D5CDD505-2E9C-101B-9397-08002B2CF9AE}" pid="5" name="Producer">
    <vt:lpwstr>Adobe PDF Library 17.0</vt:lpwstr>
  </property>
</Properties>
</file>